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378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4" r:id="rId15"/>
    <p:sldId id="377" r:id="rId16"/>
    <p:sldId id="365" r:id="rId17"/>
    <p:sldId id="366" r:id="rId18"/>
    <p:sldId id="367" r:id="rId19"/>
    <p:sldId id="370" r:id="rId20"/>
    <p:sldId id="369" r:id="rId21"/>
    <p:sldId id="379" r:id="rId22"/>
    <p:sldId id="371" r:id="rId23"/>
    <p:sldId id="372" r:id="rId24"/>
    <p:sldId id="373" r:id="rId25"/>
    <p:sldId id="374" r:id="rId26"/>
    <p:sldId id="375" r:id="rId27"/>
    <p:sldId id="376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400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1" r:id="rId50"/>
    <p:sldId id="403" r:id="rId51"/>
    <p:sldId id="405" r:id="rId52"/>
    <p:sldId id="406" r:id="rId53"/>
    <p:sldId id="407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8"/>
    <p:restoredTop sz="94796"/>
  </p:normalViewPr>
  <p:slideViewPr>
    <p:cSldViewPr snapToGrid="0" snapToObjects="1">
      <p:cViewPr>
        <p:scale>
          <a:sx n="50" d="100"/>
          <a:sy n="50" d="100"/>
        </p:scale>
        <p:origin x="3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7" Type="http://schemas.openxmlformats.org/officeDocument/2006/relationships/slide" Target="slide31.xml"/><Relationship Id="rId8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Relationship Id="rId9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1SPdgcgeA" TargetMode="External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nDaTTVR2JX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2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expgen_fema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2" y="4582493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5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6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7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6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7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audi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1261" y="4582493"/>
            <a:ext cx="812800" cy="812800"/>
          </a:xfrm>
          <a:prstGeom prst="rect">
            <a:avLst/>
          </a:prstGeom>
        </p:spPr>
      </p:pic>
      <p:pic>
        <p:nvPicPr>
          <p:cNvPr id="5" name="audio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617428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Which one is part of the language?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4850" y="5735196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			1									2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6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design…</a:t>
            </a:r>
            <a:br>
              <a:rPr lang="en-GB" sz="6000" dirty="0" smtClean="0">
                <a:solidFill>
                  <a:schemeClr val="tx1"/>
                </a:solidFill>
              </a:rPr>
            </a:br>
            <a:endParaRPr lang="en-GB" sz="4000" dirty="0" smtClean="0"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Artificial language with </a:t>
            </a:r>
            <a:r>
              <a:rPr lang="en-GB" sz="4000" dirty="0">
                <a:solidFill>
                  <a:schemeClr val="tx1"/>
                </a:solidFill>
                <a:sym typeface="CMU Serif"/>
              </a:rPr>
              <a:t>18 </a:t>
            </a: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syllables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‘words’ with AXB structure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maʊ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fəʊ</a:t>
            </a:r>
            <a:r>
              <a:rPr lang="en-GB" sz="4000" dirty="0" smtClean="0">
                <a:sym typeface="CMU Serif"/>
              </a:rPr>
              <a:t> li/ – highly likely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‘part-words’ with BAX structure</a:t>
            </a:r>
            <a:br>
              <a:rPr lang="en-GB" sz="4000" dirty="0" smtClean="0">
                <a:solidFill>
                  <a:schemeClr val="tx1"/>
                </a:solidFill>
                <a:sym typeface="CMU Serif"/>
              </a:rPr>
            </a:b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tæ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gæ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sɔ</a:t>
            </a:r>
            <a:r>
              <a:rPr lang="en-GB" sz="4000" dirty="0" smtClean="0">
                <a:sym typeface="CMU Serif"/>
              </a:rPr>
              <a:t>/ - highly unlikely</a:t>
            </a:r>
            <a:endParaRPr lang="en-GB" sz="4000" dirty="0" smtClean="0">
              <a:solidFill>
                <a:schemeClr val="tx1"/>
              </a:solidFill>
              <a:sym typeface="CMU Serif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604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da-DK" sz="4000" dirty="0" smtClean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Test if participants can learn the structure of the language, by discriminating between two choices (2 alternative forced choice 2AFC)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Can even be used to test generalisation to new stimuli e.g. 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smtClean="0">
                <a:sym typeface="CMU Serif"/>
              </a:rPr>
              <a:t> vs </a:t>
            </a:r>
            <a:r>
              <a:rPr lang="en-GB" sz="4000" dirty="0" err="1" smtClean="0">
                <a:sym typeface="CMU Serif"/>
              </a:rPr>
              <a:t>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</a:t>
            </a:r>
            <a:r>
              <a:rPr lang="mr-IN" sz="4000" dirty="0" smtClean="0">
                <a:sym typeface="CMU Serif"/>
              </a:rPr>
              <a:t>…</a:t>
            </a:r>
            <a:r>
              <a:rPr lang="en-GB" sz="4000" dirty="0" smtClean="0">
                <a:sym typeface="CMU Serif"/>
              </a:rPr>
              <a:t> before and after sleep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829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word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898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question...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new words?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325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cues in the environment that are statistically reliable to help us learn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72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411" y="4904456"/>
            <a:ext cx="2858448" cy="285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75" y="4647867"/>
            <a:ext cx="2908853" cy="33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5877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0" y="4831280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768" y="4744368"/>
            <a:ext cx="2945360" cy="29453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48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00" y="4819662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310" y="4707647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6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grammar learning</a:t>
            </a:r>
            <a:endParaRPr lang="en-GB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10" y="4839848"/>
            <a:ext cx="3375526" cy="297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91" y="4270710"/>
            <a:ext cx="2656864" cy="35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1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10" y="4736326"/>
            <a:ext cx="3138821" cy="3138821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60" y="4744368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Learners exploit multiple cues in the environment to assist their learning over time (cross-situational learning)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6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Learning environments are noisy and it is hard to test the theory with natural language 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91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to assess learning from multiple cues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7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9" y="4724998"/>
            <a:ext cx="1533525" cy="1114425"/>
          </a:xfrm>
          <a:prstGeom prst="rect">
            <a:avLst/>
          </a:prstGeom>
        </p:spPr>
      </p:pic>
      <p:pic>
        <p:nvPicPr>
          <p:cNvPr id="30" name="r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2" y="67376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1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1" name="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67791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300479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16 novel word-meaning mappings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e.g. '</a:t>
            </a:r>
            <a:r>
              <a:rPr lang="en-GB" sz="4000" dirty="0" err="1" smtClean="0">
                <a:solidFill>
                  <a:schemeClr val="tx1"/>
                </a:solidFill>
              </a:rPr>
              <a:t>thislin</a:t>
            </a:r>
            <a:r>
              <a:rPr lang="en-GB" sz="4000" dirty="0" smtClean="0">
                <a:solidFill>
                  <a:schemeClr val="tx1"/>
                </a:solidFill>
              </a:rPr>
              <a:t>' always occurs with the circle meaning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frequency of prosodic and gestural cues, e.g. 25%, 50%, 75%, 100% conditions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2AFC each trial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90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over the course of the experiment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Test learning after training by removing all cues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Compare between conditions i.e. 25%, 50%, 75%, 100% cue present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4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orthography learning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5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 adults (or infants) make sense of speech?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www.youtube.com/watch?v=nDaTTVR2JXY</a:t>
            </a:r>
            <a:endParaRPr lang="en-GB" dirty="0" smtClean="0">
              <a:hlinkClick r:id="rId3"/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to read?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34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semantics and phonology to aid learning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you pronounce: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rgbClr val="A61E03"/>
                </a:solidFill>
              </a:rPr>
              <a:t>g h o t </a:t>
            </a:r>
            <a:r>
              <a:rPr lang="en-GB" sz="6000" dirty="0" err="1" smtClean="0">
                <a:solidFill>
                  <a:srgbClr val="A61E03"/>
                </a:solidFill>
              </a:rPr>
              <a:t>i</a:t>
            </a:r>
            <a:endParaRPr lang="en-GB" sz="6000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08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</a:t>
            </a:r>
            <a:r>
              <a:rPr lang="en-GB" sz="6000" dirty="0">
                <a:solidFill>
                  <a:schemeClr val="tx1"/>
                </a:solidFill>
              </a:rPr>
              <a:t>example</a:t>
            </a:r>
            <a:r>
              <a:rPr lang="mr-IN" sz="6000" dirty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  /f/			    /</a:t>
            </a:r>
            <a:r>
              <a:rPr lang="en-GB" sz="6000" dirty="0" err="1" smtClean="0">
                <a:sym typeface="CMU Serif"/>
              </a:rPr>
              <a:t>ɪ</a:t>
            </a:r>
            <a:r>
              <a:rPr lang="en-GB" sz="6000" dirty="0" smtClean="0">
                <a:sym typeface="CMU Serif"/>
              </a:rPr>
              <a:t>/				  /</a:t>
            </a:r>
            <a:r>
              <a:rPr lang="en-GB" sz="6000" dirty="0" err="1" smtClean="0">
                <a:sym typeface="CMU Serif"/>
              </a:rPr>
              <a:t>ʃ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cou</a:t>
            </a:r>
            <a:r>
              <a:rPr lang="en-GB" sz="6000" dirty="0" smtClean="0">
                <a:solidFill>
                  <a:srgbClr val="A61E03"/>
                </a:solidFill>
              </a:rPr>
              <a:t>gh			</a:t>
            </a:r>
            <a:r>
              <a:rPr lang="en-GB" sz="6000" dirty="0" smtClean="0">
                <a:solidFill>
                  <a:schemeClr val="tx1"/>
                </a:solidFill>
              </a:rPr>
              <a:t>w</a:t>
            </a:r>
            <a:r>
              <a:rPr lang="en-GB" sz="6000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chemeClr val="tx1"/>
                </a:solidFill>
              </a:rPr>
              <a:t>men		 mo</a:t>
            </a:r>
            <a:r>
              <a:rPr lang="en-GB" sz="6000" dirty="0" smtClean="0">
                <a:solidFill>
                  <a:srgbClr val="A61E03"/>
                </a:solidFill>
              </a:rPr>
              <a:t>ti</a:t>
            </a:r>
            <a:r>
              <a:rPr lang="en-GB" sz="6000" dirty="0" smtClean="0">
                <a:solidFill>
                  <a:schemeClr val="tx1"/>
                </a:solidFill>
              </a:rPr>
              <a:t>on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u="sng" dirty="0" smtClean="0">
                <a:solidFill>
                  <a:srgbClr val="A61E03"/>
                </a:solidFill>
              </a:rPr>
              <a:t>g h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t </a:t>
            </a:r>
            <a:r>
              <a:rPr lang="en-GB" sz="6000" u="sng" dirty="0" err="1" smtClean="0">
                <a:solidFill>
                  <a:srgbClr val="A61E03"/>
                </a:solidFill>
              </a:rPr>
              <a:t>i</a:t>
            </a:r>
            <a:endParaRPr lang="en-GB" sz="6000" u="sng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284394" y="6129232"/>
            <a:ext cx="1672617" cy="800957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V="1">
            <a:off x="6581068" y="6081106"/>
            <a:ext cx="0" cy="64751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 flipV="1">
            <a:off x="8154897" y="6081106"/>
            <a:ext cx="1350050" cy="84908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595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Phonology and semantics are important components of any model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00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Psycholinguistic properties can only be used as a proxy for an individual’s experience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6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Design an artificial orthography where you can train participants and control psycholinguistic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49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62155" y="6230744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/</a:t>
            </a:r>
            <a:r>
              <a:rPr lang="en-GB" sz="6000" dirty="0" err="1" smtClean="0">
                <a:solidFill>
                  <a:schemeClr val="tx1"/>
                </a:solidFill>
              </a:rPr>
              <a:t>b</a:t>
            </a:r>
            <a:r>
              <a:rPr lang="en-GB" sz="6000" dirty="0" err="1" smtClean="0">
                <a:sym typeface="CMU Serif"/>
              </a:rPr>
              <a:t>əʊs</a:t>
            </a:r>
            <a:r>
              <a:rPr lang="en-GB" sz="6000" dirty="0" smtClean="0">
                <a:sym typeface="CMU Serif"/>
              </a:rPr>
              <a:t>/		 /</a:t>
            </a:r>
            <a:r>
              <a:rPr lang="en-GB" sz="6000" dirty="0" err="1" smtClean="0">
                <a:sym typeface="CMU Serif"/>
              </a:rPr>
              <a:t>kes</a:t>
            </a:r>
            <a:r>
              <a:rPr lang="en-GB" sz="6000" dirty="0" smtClean="0">
                <a:sym typeface="CMU Serif"/>
              </a:rPr>
              <a:t>/		/</a:t>
            </a:r>
            <a:r>
              <a:rPr lang="en-GB" sz="6000" dirty="0" err="1" smtClean="0">
                <a:sym typeface="CMU Serif"/>
              </a:rPr>
              <a:t>faɪm</a:t>
            </a:r>
            <a:r>
              <a:rPr lang="en-GB" sz="6000" dirty="0" smtClean="0">
                <a:sym typeface="CMU Serif"/>
              </a:rPr>
              <a:t>/	   /</a:t>
            </a:r>
            <a:r>
              <a:rPr lang="en-GB" sz="6000" dirty="0" err="1" smtClean="0">
                <a:sym typeface="CMU Serif"/>
              </a:rPr>
              <a:t>gʌk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5013157" y="4910445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7770501" y="486567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10794438" y="4843288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6233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129464" y="6256823"/>
            <a:ext cx="10783668" cy="2038081"/>
            <a:chOff x="966238" y="4856315"/>
            <a:chExt cx="10783668" cy="20380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38" y="4865377"/>
              <a:ext cx="2024982" cy="20249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1026" y="4865377"/>
              <a:ext cx="2038077" cy="20290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4670" y="4886108"/>
              <a:ext cx="1822673" cy="18226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9421" y="4856315"/>
              <a:ext cx="2350485" cy="1882261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4853290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7687614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/>
          <p:nvPr/>
        </p:nvCxnSpPr>
        <p:spPr>
          <a:xfrm>
            <a:off x="10740440" y="484698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47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phonology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semantics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Control over psycholinguistic properties e.g. frequency, length, age of acquisition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over the course of several days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85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Speech has statistical information that can help the listener segment the complex stream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15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reading aloud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picture naming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word recognition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89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Iterated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789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does language evolve?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169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Features of language emerge as a result of cognitive biases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48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27" y="3986210"/>
            <a:ext cx="4165600" cy="4165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70866" y="4873141"/>
            <a:ext cx="77057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This is a </a:t>
            </a:r>
            <a:r>
              <a:rPr lang="en-GB" sz="6000" dirty="0" err="1" smtClean="0">
                <a:solidFill>
                  <a:schemeClr val="tx1"/>
                </a:solidFill>
              </a:rPr>
              <a:t>wug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374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1" y="3896012"/>
            <a:ext cx="2198022" cy="21980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158984" y="4145087"/>
            <a:ext cx="8604503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Now there is another one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of them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___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962" y="6094034"/>
            <a:ext cx="2198022" cy="219802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296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Human languages tend to avoid unpredictable variation because regularity is easier to learn</a:t>
            </a: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71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have no definitive historical evidence of how regularity emerged in human language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and iterated learning to explore how unpredictable variation is eliminated over time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95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8" y="3486786"/>
            <a:ext cx="3251200" cy="32512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494565" y="6737986"/>
            <a:ext cx="4363847" cy="159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rgbClr val="A61E03"/>
                </a:solidFill>
              </a:rPr>
              <a:t>glim cow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chemeClr val="tx1"/>
                </a:solidFill>
              </a:rPr>
              <a:t>(singular NOUN moves)</a:t>
            </a:r>
          </a:p>
        </p:txBody>
      </p:sp>
    </p:spTree>
    <p:extLst>
      <p:ext uri="{BB962C8B-B14F-4D97-AF65-F5344CB8AC3E}">
        <p14:creationId xmlns:p14="http://schemas.microsoft.com/office/powerpoint/2010/main" val="716486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Sch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Ing</a:t>
            </a:r>
            <a:r>
              <a:rPr lang="en-GB" sz="6000" dirty="0" smtClean="0"/>
              <a:t>___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270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75%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fip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x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83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2</a:t>
            </a:r>
            <a:r>
              <a:rPr lang="en-GB" sz="6000" dirty="0" smtClean="0">
                <a:solidFill>
                  <a:schemeClr val="tx1"/>
                </a:solidFill>
              </a:rPr>
              <a:t>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tay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y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0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the frequency of plural markers shown during training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in single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Pass the testing output to the next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across several generations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95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Individual learners do not show a change in plural marking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Over the course of iterated learning, the bias towards regularity emerges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Unpredictable variation is eliminated through cultural transmission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31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</a:t>
            </a:r>
            <a:r>
              <a:rPr lang="en-GB" sz="6000" dirty="0" smtClean="0">
                <a:solidFill>
                  <a:srgbClr val="A61E03"/>
                </a:solidFill>
              </a:rPr>
              <a:t>uistics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err="1" smtClean="0">
                <a:solidFill>
                  <a:srgbClr val="A61E03"/>
                </a:solidFill>
                <a:sym typeface="CMU Serif"/>
              </a:rPr>
              <a:t>ěříž</a:t>
            </a:r>
            <a:endParaRPr lang="en-GB" sz="6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Sch</a:t>
            </a:r>
            <a:r>
              <a:rPr lang="en-GB" sz="6000" dirty="0" smtClean="0">
                <a:solidFill>
                  <a:srgbClr val="A61E03"/>
                </a:solidFill>
              </a:rPr>
              <a:t>ool</a:t>
            </a: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Ing</a:t>
            </a:r>
            <a:r>
              <a:rPr lang="en-GB" sz="6000" dirty="0" smtClean="0">
                <a:solidFill>
                  <a:srgbClr val="A61E03"/>
                </a:solidFill>
              </a:rPr>
              <a:t>lorious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301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Transitional </a:t>
            </a:r>
            <a:r>
              <a:rPr lang="en-GB" sz="6000" dirty="0" smtClean="0">
                <a:solidFill>
                  <a:schemeClr val="tx1"/>
                </a:solidFill>
              </a:rPr>
              <a:t>probabilities occur in natural language making word boundaries easier to identify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0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Natural language is noisy and contains much more information than just transitional probabilities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176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Create an artificial language that incorporates only transitional probabilities, controlling for other variables, and test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324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9198</TotalTime>
  <Words>1342</Words>
  <Application>Microsoft Macintosh PowerPoint</Application>
  <PresentationFormat>Custom</PresentationFormat>
  <Paragraphs>428</Paragraphs>
  <Slides>53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191</cp:revision>
  <cp:lastPrinted>2018-08-18T07:24:15Z</cp:lastPrinted>
  <dcterms:modified xsi:type="dcterms:W3CDTF">2018-08-18T07:26:48Z</dcterms:modified>
</cp:coreProperties>
</file>